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80" r:id="rId4"/>
    <p:sldId id="260" r:id="rId5"/>
    <p:sldId id="261" r:id="rId6"/>
    <p:sldId id="268" r:id="rId7"/>
    <p:sldId id="273" r:id="rId8"/>
    <p:sldId id="275" r:id="rId9"/>
    <p:sldId id="279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DF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60"/>
  </p:normalViewPr>
  <p:slideViewPr>
    <p:cSldViewPr showGuides="1">
      <p:cViewPr varScale="1">
        <p:scale>
          <a:sx n="64" d="100"/>
          <a:sy n="64" d="100"/>
        </p:scale>
        <p:origin x="8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5DF3B-9C86-4DB6-8CAE-C7E4B5AB6A65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CFF53-6A55-4CC9-9733-4F6643178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3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CFF53-6A55-4CC9-9733-4F6643178F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86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87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26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47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16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2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34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1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95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40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12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68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B8C0-F956-4291-9328-3781638831B0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0317D-D1C0-4951-B826-41D8E33EF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81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gif"/><Relationship Id="rId7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712968" cy="1752600"/>
          </a:xfrm>
        </p:spPr>
        <p:txBody>
          <a:bodyPr>
            <a:noAutofit/>
          </a:bodyPr>
          <a:lstStyle/>
          <a:p>
            <a:r>
              <a:rPr lang="de-DE" sz="4000" b="1" spc="200" dirty="0">
                <a:solidFill>
                  <a:schemeClr val="tx1"/>
                </a:solidFill>
              </a:rPr>
              <a:t>Antrag zur Rad-Vorrang-Route</a:t>
            </a:r>
          </a:p>
          <a:p>
            <a:r>
              <a:rPr lang="de-DE" sz="4000" b="1" spc="200" dirty="0">
                <a:solidFill>
                  <a:schemeClr val="tx1"/>
                </a:solidFill>
              </a:rPr>
              <a:t>Aachen-Brand – Innenstadt</a:t>
            </a:r>
          </a:p>
          <a:p>
            <a:endParaRPr lang="de-DE" sz="3000" b="1" spc="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62" y="3284984"/>
            <a:ext cx="5109226" cy="3123015"/>
          </a:xfrm>
          <a:prstGeom prst="rect">
            <a:avLst/>
          </a:prstGeom>
        </p:spPr>
      </p:pic>
      <p:sp>
        <p:nvSpPr>
          <p:cNvPr id="12" name="Untertitel 2"/>
          <p:cNvSpPr txBox="1">
            <a:spLocks/>
          </p:cNvSpPr>
          <p:nvPr/>
        </p:nvSpPr>
        <p:spPr>
          <a:xfrm>
            <a:off x="252000" y="5944599"/>
            <a:ext cx="8600400" cy="652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000" spc="200" dirty="0">
                <a:solidFill>
                  <a:schemeClr val="tx1"/>
                </a:solidFill>
              </a:rPr>
              <a:t>Brand bewegt!</a:t>
            </a:r>
          </a:p>
        </p:txBody>
      </p:sp>
    </p:spTree>
    <p:extLst>
      <p:ext uri="{BB962C8B-B14F-4D97-AF65-F5344CB8AC3E}">
        <p14:creationId xmlns:p14="http://schemas.microsoft.com/office/powerpoint/2010/main" val="41526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3450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129756" y="1136711"/>
            <a:ext cx="9036000" cy="555946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886224" y="2247280"/>
            <a:ext cx="605656" cy="605656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004503"/>
          </a:xfrm>
          <a:prstGeom prst="rect">
            <a:avLst/>
          </a:prstGeom>
        </p:spPr>
      </p:pic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251520" y="5580529"/>
            <a:ext cx="5760640" cy="584775"/>
          </a:xfr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Umbau Kreuzung Bismarckstraße:</a:t>
            </a:r>
          </a:p>
        </p:txBody>
      </p:sp>
      <p:sp>
        <p:nvSpPr>
          <p:cNvPr id="7" name="Rechteck 6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</p:spTree>
    <p:extLst>
      <p:ext uri="{BB962C8B-B14F-4D97-AF65-F5344CB8AC3E}">
        <p14:creationId xmlns:p14="http://schemas.microsoft.com/office/powerpoint/2010/main" val="1017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3450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129756" y="1136711"/>
            <a:ext cx="9036000" cy="555946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590080" y="1959248"/>
            <a:ext cx="605656" cy="605656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251520" y="5580529"/>
            <a:ext cx="4464496" cy="584775"/>
          </a:xfr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Umbau Lothringerstraße:</a:t>
            </a:r>
          </a:p>
        </p:txBody>
      </p:sp>
      <p:sp>
        <p:nvSpPr>
          <p:cNvPr id="7" name="Rechteck 6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1556792"/>
            <a:ext cx="6624000" cy="496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556792"/>
            <a:ext cx="6624000" cy="496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556792"/>
            <a:ext cx="6624000" cy="4968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556792"/>
            <a:ext cx="6624000" cy="4968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</p:spTree>
    <p:extLst>
      <p:ext uri="{BB962C8B-B14F-4D97-AF65-F5344CB8AC3E}">
        <p14:creationId xmlns:p14="http://schemas.microsoft.com/office/powerpoint/2010/main" val="1977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251520" y="2442022"/>
            <a:ext cx="8640960" cy="2499146"/>
          </a:xfrm>
          <a:noFill/>
        </p:spPr>
        <p:txBody>
          <a:bodyPr wrap="square" anchor="ctr">
            <a:spAutoFit/>
          </a:bodyPr>
          <a:lstStyle/>
          <a:p>
            <a:r>
              <a:rPr lang="de-DE" sz="4600" dirty="0">
                <a:solidFill>
                  <a:schemeClr val="tx1"/>
                </a:solidFill>
              </a:rPr>
              <a:t>Danke für Ihre Aufmerksamkeit</a:t>
            </a:r>
          </a:p>
          <a:p>
            <a:endParaRPr lang="de-DE" sz="4600" dirty="0">
              <a:solidFill>
                <a:schemeClr val="tx1"/>
              </a:solidFill>
            </a:endParaRPr>
          </a:p>
          <a:p>
            <a:r>
              <a:rPr lang="de-DE" sz="4600" dirty="0">
                <a:solidFill>
                  <a:schemeClr val="tx1"/>
                </a:solidFill>
              </a:rPr>
              <a:t>  Zeit für Fragen</a:t>
            </a:r>
          </a:p>
        </p:txBody>
      </p:sp>
      <p:sp>
        <p:nvSpPr>
          <p:cNvPr id="7" name="Rechteck 6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</p:spTree>
    <p:extLst>
      <p:ext uri="{BB962C8B-B14F-4D97-AF65-F5344CB8AC3E}">
        <p14:creationId xmlns:p14="http://schemas.microsoft.com/office/powerpoint/2010/main" val="21199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01000" cy="1152128"/>
          </a:xfrm>
        </p:spPr>
        <p:txBody>
          <a:bodyPr>
            <a:noAutofit/>
          </a:bodyPr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Rad-Vorrang-Route  –  Die Ausgangslage </a:t>
            </a:r>
            <a:endParaRPr lang="de-DE" sz="2000" b="1" i="1" dirty="0">
              <a:solidFill>
                <a:schemeClr val="tx1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252000" y="3789040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mehr ältere Radfahrer (</a:t>
            </a:r>
            <a:r>
              <a:rPr lang="de-DE" dirty="0" err="1">
                <a:solidFill>
                  <a:schemeClr val="tx1"/>
                </a:solidFill>
              </a:rPr>
              <a:t>Pedelecs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52000" y="2492896"/>
            <a:ext cx="89085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viel Verkehr (86.000 innerstädtische Pendler / Tag)</a:t>
            </a:r>
          </a:p>
        </p:txBody>
      </p:sp>
      <p:sp>
        <p:nvSpPr>
          <p:cNvPr id="13" name="Rechteck 12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52000" y="4437112"/>
            <a:ext cx="89085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keine sicheren Schulradwege</a:t>
            </a:r>
          </a:p>
        </p:txBody>
      </p:sp>
      <p:sp>
        <p:nvSpPr>
          <p:cNvPr id="9" name="Rechteck 8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9519" b="6048"/>
          <a:stretch/>
        </p:blipFill>
        <p:spPr bwMode="auto">
          <a:xfrm>
            <a:off x="2672841" y="5113387"/>
            <a:ext cx="1887310" cy="11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14120"/>
            <a:ext cx="2130060" cy="119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07" y="4005064"/>
            <a:ext cx="210237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ntertitel 2"/>
          <p:cNvSpPr txBox="1">
            <a:spLocks/>
          </p:cNvSpPr>
          <p:nvPr/>
        </p:nvSpPr>
        <p:spPr>
          <a:xfrm>
            <a:off x="251520" y="3140968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keine durchgängigen Radwege vorhanden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04" y="5114120"/>
            <a:ext cx="1791451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01000" cy="1152128"/>
          </a:xfrm>
        </p:spPr>
        <p:txBody>
          <a:bodyPr>
            <a:noAutofit/>
          </a:bodyPr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Rad-Vorrang-Route  –  Was ist das? </a:t>
            </a:r>
            <a:endParaRPr lang="de-DE" sz="2000" b="1" i="1" dirty="0">
              <a:solidFill>
                <a:schemeClr val="tx1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252000" y="2492896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Vorrang vor anderen Verkehrsteilnehmern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52000" y="3789040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komfortables und schnelles Pendeln</a:t>
            </a:r>
          </a:p>
        </p:txBody>
      </p:sp>
      <p:sp>
        <p:nvSpPr>
          <p:cNvPr id="13" name="Rechteck 12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52000" y="3140968"/>
            <a:ext cx="89085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sicheres Radfahren für alle Menschen</a:t>
            </a:r>
          </a:p>
        </p:txBody>
      </p:sp>
      <p:sp>
        <p:nvSpPr>
          <p:cNvPr id="9" name="Rechteck 8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1432"/>
            <a:ext cx="2666528" cy="199989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10" y="4379728"/>
            <a:ext cx="2668800" cy="2001600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67" y="4379728"/>
            <a:ext cx="3009925" cy="20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01000" cy="1152128"/>
          </a:xfrm>
        </p:spPr>
        <p:txBody>
          <a:bodyPr>
            <a:noAutofit/>
          </a:bodyPr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Rad-Vorrang-Route  –  Wie funktioniert das? 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252000" y="2492896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verkehrsarme Anliegerstraßen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52000" y="4437112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Trasse wird optisch hervorgehoben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52000" y="5085184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Radfahrer dürfen nebeneinander fahren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251520" y="3789040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Vorfahrt an querenden Straßen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52000" y="3140968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Fahrradstraßen mit Tempo 30 </a:t>
            </a:r>
          </a:p>
        </p:txBody>
      </p:sp>
      <p:sp>
        <p:nvSpPr>
          <p:cNvPr id="16" name="Rechteck 15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1" t="5955" r="23230" b="8343"/>
          <a:stretch/>
        </p:blipFill>
        <p:spPr>
          <a:xfrm>
            <a:off x="7308304" y="2708920"/>
            <a:ext cx="1584177" cy="2462292"/>
          </a:xfrm>
          <a:prstGeom prst="rect">
            <a:avLst/>
          </a:prstGeom>
        </p:spPr>
      </p:pic>
      <p:sp>
        <p:nvSpPr>
          <p:cNvPr id="19" name="Untertitel 2"/>
          <p:cNvSpPr txBox="1">
            <a:spLocks/>
          </p:cNvSpPr>
          <p:nvPr/>
        </p:nvSpPr>
        <p:spPr>
          <a:xfrm>
            <a:off x="252000" y="5733256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bauliche Anpassung an Konfliktpunkten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</p:spTree>
    <p:extLst>
      <p:ext uri="{BB962C8B-B14F-4D97-AF65-F5344CB8AC3E}">
        <p14:creationId xmlns:p14="http://schemas.microsoft.com/office/powerpoint/2010/main" val="42570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01000" cy="1152128"/>
          </a:xfrm>
        </p:spPr>
        <p:txBody>
          <a:bodyPr>
            <a:noAutofit/>
          </a:bodyPr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Rad-Vorrang-Route  –  Warum brauchen wir das? 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252000" y="2492896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sichere, komfortable und schnelle Routen nötig</a:t>
            </a:r>
          </a:p>
        </p:txBody>
      </p:sp>
      <p:sp>
        <p:nvSpPr>
          <p:cNvPr id="7" name="Rechteck 6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51520" y="3140968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nur dann attraktives Angebot für Umsteiger</a:t>
            </a: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251520" y="3789040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ähnlich wie klassifizierte Straßen für Kfz</a:t>
            </a: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251520" y="4437112"/>
            <a:ext cx="86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- durch </a:t>
            </a:r>
            <a:r>
              <a:rPr lang="de-DE" dirty="0" err="1">
                <a:solidFill>
                  <a:schemeClr val="tx1"/>
                </a:solidFill>
              </a:rPr>
              <a:t>Pedelecs</a:t>
            </a:r>
            <a:r>
              <a:rPr lang="de-DE" dirty="0">
                <a:solidFill>
                  <a:schemeClr val="tx1"/>
                </a:solidFill>
              </a:rPr>
              <a:t> wird Aachen „flacher“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</p:spTree>
    <p:extLst>
      <p:ext uri="{BB962C8B-B14F-4D97-AF65-F5344CB8AC3E}">
        <p14:creationId xmlns:p14="http://schemas.microsoft.com/office/powerpoint/2010/main" val="6540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  <p:bldP spid="11" grpId="0" uiExpand="1" build="p"/>
      <p:bldP spid="12" grpId="0" uiExpand="1" build="p"/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01000" cy="1152128"/>
          </a:xfrm>
        </p:spPr>
        <p:txBody>
          <a:bodyPr>
            <a:noAutofit/>
          </a:bodyPr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Rad-Vorrang-Route  –  Wo geht es lang? </a:t>
            </a:r>
          </a:p>
        </p:txBody>
      </p:sp>
      <p:sp>
        <p:nvSpPr>
          <p:cNvPr id="11" name="Rechteck 10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</p:spTree>
    <p:extLst>
      <p:ext uri="{BB962C8B-B14F-4D97-AF65-F5344CB8AC3E}">
        <p14:creationId xmlns:p14="http://schemas.microsoft.com/office/powerpoint/2010/main" val="8550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3450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129756" y="1136711"/>
            <a:ext cx="9036000" cy="555946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</p:spTree>
    <p:extLst>
      <p:ext uri="{BB962C8B-B14F-4D97-AF65-F5344CB8AC3E}">
        <p14:creationId xmlns:p14="http://schemas.microsoft.com/office/powerpoint/2010/main" val="42331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3450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129756" y="1136711"/>
            <a:ext cx="9036000" cy="555946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516216" y="494120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940192" y="4475663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788064" y="360908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356016" y="299695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3347864" y="263695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987864" y="234888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763728" y="206084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Unt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467712" y="195076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071712" y="177281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Untertitel 2"/>
          <p:cNvSpPr txBox="1">
            <a:spLocks/>
          </p:cNvSpPr>
          <p:nvPr/>
        </p:nvSpPr>
        <p:spPr>
          <a:xfrm>
            <a:off x="251520" y="5580529"/>
            <a:ext cx="3528392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Optimierungsbedarf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</p:spTree>
    <p:extLst>
      <p:ext uri="{BB962C8B-B14F-4D97-AF65-F5344CB8AC3E}">
        <p14:creationId xmlns:p14="http://schemas.microsoft.com/office/powerpoint/2010/main" val="35217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3450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129756" y="1136711"/>
            <a:ext cx="9036000" cy="555946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211960" y="2895352"/>
            <a:ext cx="605656" cy="605656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7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701" r="2454" b="1701"/>
          <a:stretch/>
        </p:blipFill>
        <p:spPr>
          <a:xfrm rot="16200000">
            <a:off x="1889521" y="-13198"/>
            <a:ext cx="5364958" cy="771212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-36512" y="6525344"/>
            <a:ext cx="9216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6624736" cy="584775"/>
          </a:xfrm>
          <a:solidFill>
            <a:schemeClr val="bg1">
              <a:alpha val="60000"/>
            </a:schemeClr>
          </a:solidFill>
        </p:spPr>
        <p:txBody>
          <a:bodyPr>
            <a:sp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Umbau </a:t>
            </a:r>
            <a:r>
              <a:rPr lang="de-DE" dirty="0" err="1">
                <a:solidFill>
                  <a:schemeClr val="tx1"/>
                </a:solidFill>
              </a:rPr>
              <a:t>Lintertstraße</a:t>
            </a:r>
            <a:r>
              <a:rPr lang="de-DE" dirty="0">
                <a:solidFill>
                  <a:schemeClr val="tx1"/>
                </a:solidFill>
              </a:rPr>
              <a:t> / Adenauer Allee:</a:t>
            </a:r>
          </a:p>
        </p:txBody>
      </p:sp>
      <p:sp>
        <p:nvSpPr>
          <p:cNvPr id="7" name="Rechteck 6"/>
          <p:cNvSpPr/>
          <p:nvPr/>
        </p:nvSpPr>
        <p:spPr>
          <a:xfrm>
            <a:off x="-36000" y="404664"/>
            <a:ext cx="9216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476672"/>
            <a:ext cx="1095450" cy="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251520" y="302791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sz="4000" b="1" spc="700" dirty="0"/>
              <a:t>Projektwerkstatt</a:t>
            </a:r>
            <a:r>
              <a:rPr lang="de-DE" sz="3600" b="1" spc="500" dirty="0"/>
              <a:t> </a:t>
            </a:r>
            <a:r>
              <a:rPr lang="de-DE" sz="3000" b="1" spc="700" dirty="0"/>
              <a:t>fahrradfreundliches Brand</a:t>
            </a:r>
          </a:p>
        </p:txBody>
      </p:sp>
    </p:spTree>
    <p:extLst>
      <p:ext uri="{BB962C8B-B14F-4D97-AF65-F5344CB8AC3E}">
        <p14:creationId xmlns:p14="http://schemas.microsoft.com/office/powerpoint/2010/main" val="12038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Bildschirmpräsentation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Nutzer</dc:creator>
  <cp:lastModifiedBy>Spidernet</cp:lastModifiedBy>
  <cp:revision>71</cp:revision>
  <dcterms:created xsi:type="dcterms:W3CDTF">2015-10-26T11:47:43Z</dcterms:created>
  <dcterms:modified xsi:type="dcterms:W3CDTF">2017-01-31T17:15:59Z</dcterms:modified>
</cp:coreProperties>
</file>